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2" r:id="rId5"/>
    <p:sldId id="263" r:id="rId6"/>
    <p:sldId id="265" r:id="rId7"/>
    <p:sldId id="266" r:id="rId8"/>
    <p:sldId id="259" r:id="rId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944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CDE03-130D-4E5D-B3FD-07FBDCA66B50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40333-60DD-41FE-80DE-9D42859D9B8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83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est tributaire des modes de gouvernance et des business modèles qui s’imposeront au cas par cas.</a:t>
            </a:r>
            <a:r>
              <a:rPr lang="fr-FR" baseline="0" dirty="0" smtClean="0"/>
              <a:t> </a:t>
            </a:r>
          </a:p>
          <a:p>
            <a:r>
              <a:rPr lang="fr-FR" baseline="0" dirty="0" smtClean="0"/>
              <a:t>L’engagement des </a:t>
            </a:r>
            <a:r>
              <a:rPr lang="fr-FR" dirty="0" smtClean="0"/>
              <a:t>pouvoirs publics est intéressant dans le cadre transfrontalier car il offre la possibilité d’une comparaison des politiques publiques entre partenaires à l’échelle du Rhin supérieur.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40333-60DD-41FE-80DE-9D42859D9B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95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E8A8-4AA2-624C-8485-107FA562767E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C4FA-635B-DF42-BBD8-BF8B617EB4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70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E8A8-4AA2-624C-8485-107FA562767E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C4FA-635B-DF42-BBD8-BF8B617EB4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50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E8A8-4AA2-624C-8485-107FA562767E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C4FA-635B-DF42-BBD8-BF8B617EB4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9781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E8A8-4AA2-624C-8485-107FA562767E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C4FA-635B-DF42-BBD8-BF8B617EB4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852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E8A8-4AA2-624C-8485-107FA562767E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C4FA-635B-DF42-BBD8-BF8B617EB4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0249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E8A8-4AA2-624C-8485-107FA562767E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C4FA-635B-DF42-BBD8-BF8B617EB4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850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E8A8-4AA2-624C-8485-107FA562767E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C4FA-635B-DF42-BBD8-BF8B617EB4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6169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E8A8-4AA2-624C-8485-107FA562767E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C4FA-635B-DF42-BBD8-BF8B617EB4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1000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E8A8-4AA2-624C-8485-107FA562767E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C4FA-635B-DF42-BBD8-BF8B617EB4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9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E8A8-4AA2-624C-8485-107FA562767E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C4FA-635B-DF42-BBD8-BF8B617EB4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33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E8A8-4AA2-624C-8485-107FA562767E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C4FA-635B-DF42-BBD8-BF8B617EB4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335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4E8A8-4AA2-624C-8485-107FA562767E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EC4FA-635B-DF42-BBD8-BF8B617EB4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048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Vincent.leridez@insa-strasbourg.f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vincent.leridez@insa-strasbourg.fr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406900" y="3416300"/>
            <a:ext cx="5245100" cy="1993900"/>
          </a:xfrm>
        </p:spPr>
        <p:txBody>
          <a:bodyPr>
            <a:normAutofit fontScale="90000"/>
          </a:bodyPr>
          <a:lstStyle/>
          <a:p>
            <a:pPr algn="l"/>
            <a:r>
              <a:rPr lang="fr-FR" sz="2700" dirty="0" smtClean="0">
                <a:solidFill>
                  <a:schemeClr val="bg1"/>
                </a:solidFill>
              </a:rPr>
              <a:t> </a:t>
            </a:r>
            <a:r>
              <a:rPr lang="fr-FR" sz="2700" dirty="0">
                <a:solidFill>
                  <a:schemeClr val="bg1"/>
                </a:solidFill>
              </a:rPr>
              <a:t/>
            </a:r>
            <a:br>
              <a:rPr lang="fr-FR" sz="2700" dirty="0">
                <a:solidFill>
                  <a:schemeClr val="bg1"/>
                </a:solidFill>
              </a:rPr>
            </a:br>
            <a:r>
              <a:rPr lang="fr-FR" sz="2700" dirty="0" smtClean="0">
                <a:solidFill>
                  <a:schemeClr val="bg1"/>
                </a:solidFill>
              </a:rPr>
              <a:t>    </a:t>
            </a:r>
            <a:r>
              <a:rPr lang="fr-FR" sz="2700" dirty="0" smtClean="0">
                <a:solidFill>
                  <a:schemeClr val="accent3">
                    <a:lumMod val="75000"/>
                  </a:schemeClr>
                </a:solidFill>
              </a:rPr>
              <a:t>Appel à Manifestation d’Intérêt    </a:t>
            </a:r>
            <a:br>
              <a:rPr lang="fr-FR" sz="27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fr-FR" sz="2700" dirty="0" smtClean="0">
                <a:solidFill>
                  <a:schemeClr val="accent3">
                    <a:lumMod val="75000"/>
                  </a:schemeClr>
                </a:solidFill>
              </a:rPr>
              <a:t>       Consultation pour prestation de   </a:t>
            </a:r>
            <a:br>
              <a:rPr lang="fr-FR" sz="27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fr-FR" sz="2700" dirty="0" smtClean="0">
                <a:solidFill>
                  <a:schemeClr val="accent3">
                    <a:lumMod val="75000"/>
                  </a:schemeClr>
                </a:solidFill>
              </a:rPr>
              <a:t>         Communication </a:t>
            </a:r>
            <a:r>
              <a:rPr lang="fr-FR" sz="2400" dirty="0" smtClean="0">
                <a:solidFill>
                  <a:schemeClr val="bg1"/>
                </a:solidFill>
              </a:rPr>
              <a:t/>
            </a:r>
            <a:br>
              <a:rPr lang="fr-FR" sz="2400" dirty="0" smtClean="0">
                <a:solidFill>
                  <a:schemeClr val="bg1"/>
                </a:solidFill>
              </a:rPr>
            </a:b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294130" y="3058079"/>
            <a:ext cx="3712184" cy="751561"/>
          </a:xfrm>
        </p:spPr>
        <p:txBody>
          <a:bodyPr>
            <a:normAutofit/>
          </a:bodyPr>
          <a:lstStyle/>
          <a:p>
            <a:pPr algn="r"/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  <a:latin typeface="Neo Tech Std Medium"/>
                <a:cs typeface="Neo Tech Std Medium"/>
              </a:rPr>
              <a:t>Lundi 10 décembre 2018</a:t>
            </a:r>
          </a:p>
        </p:txBody>
      </p:sp>
      <p:sp>
        <p:nvSpPr>
          <p:cNvPr id="4" name="Rectangle 3"/>
          <p:cNvSpPr/>
          <p:nvPr/>
        </p:nvSpPr>
        <p:spPr>
          <a:xfrm>
            <a:off x="4711700" y="5410200"/>
            <a:ext cx="4749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    I</a:t>
            </a:r>
            <a:r>
              <a:rPr lang="fr-FR" dirty="0" smtClean="0">
                <a:solidFill>
                  <a:schemeClr val="bg1"/>
                </a:solidFill>
              </a:rPr>
              <a:t>NSA </a:t>
            </a:r>
            <a:r>
              <a:rPr lang="fr-FR" dirty="0">
                <a:solidFill>
                  <a:schemeClr val="bg1"/>
                </a:solidFill>
              </a:rPr>
              <a:t>de </a:t>
            </a:r>
            <a:r>
              <a:rPr lang="fr-FR" dirty="0" smtClean="0">
                <a:solidFill>
                  <a:schemeClr val="bg1"/>
                </a:solidFill>
              </a:rPr>
              <a:t>Strasbourg</a:t>
            </a:r>
          </a:p>
          <a:p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      24, bd. de la Victoire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      67000 Strasbourg</a:t>
            </a:r>
            <a:r>
              <a:rPr lang="fr-FR" dirty="0">
                <a:solidFill>
                  <a:schemeClr val="bg1"/>
                </a:solidFill>
              </a:rPr>
              <a:t/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>   </a:t>
            </a:r>
            <a:r>
              <a:rPr lang="fr-FR" dirty="0">
                <a:solidFill>
                  <a:schemeClr val="bg1"/>
                </a:solidFill>
              </a:rPr>
              <a:t/>
            </a:r>
            <a:br>
              <a:rPr lang="fr-FR" dirty="0">
                <a:solidFill>
                  <a:schemeClr val="bg1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46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09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04800"/>
            <a:ext cx="8496300" cy="1770201"/>
          </a:xfrm>
        </p:spPr>
        <p:txBody>
          <a:bodyPr>
            <a:noAutofit/>
          </a:bodyPr>
          <a:lstStyle/>
          <a:p>
            <a:pPr algn="l"/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  <a:latin typeface="Neo Tech Std Medium"/>
                <a:cs typeface="Neo Tech Std Medium"/>
              </a:rPr>
              <a:t>                                       Consultation </a:t>
            </a:r>
            <a:r>
              <a:rPr lang="fr-FR" sz="2000" dirty="0">
                <a:solidFill>
                  <a:schemeClr val="accent5">
                    <a:lumMod val="75000"/>
                  </a:schemeClr>
                </a:solidFill>
                <a:latin typeface="Neo Tech Std Medium"/>
                <a:cs typeface="Neo Tech Std Medium"/>
              </a:rPr>
              <a:t>pour prestation de 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  <a:latin typeface="Neo Tech Std Medium"/>
                <a:cs typeface="Neo Tech Std Medium"/>
              </a:rPr>
              <a:t>communication   </a:t>
            </a:r>
            <a:r>
              <a:rPr lang="fr-FR" sz="2000" dirty="0">
                <a:solidFill>
                  <a:schemeClr val="accent5">
                    <a:lumMod val="75000"/>
                  </a:schemeClr>
                </a:solidFill>
                <a:latin typeface="Neo Tech Std Medium"/>
                <a:cs typeface="Neo Tech Std Medium"/>
              </a:rPr>
              <a:t/>
            </a:r>
            <a:br>
              <a:rPr lang="fr-FR" sz="2000" dirty="0">
                <a:solidFill>
                  <a:schemeClr val="accent5">
                    <a:lumMod val="75000"/>
                  </a:schemeClr>
                </a:solidFill>
                <a:latin typeface="Neo Tech Std Medium"/>
                <a:cs typeface="Neo Tech Std Medium"/>
              </a:rPr>
            </a:br>
            <a:r>
              <a:rPr lang="fr-FR" sz="2000" dirty="0">
                <a:solidFill>
                  <a:schemeClr val="accent5">
                    <a:lumMod val="75000"/>
                  </a:schemeClr>
                </a:solidFill>
                <a:latin typeface="Neo Tech Std Medium"/>
                <a:cs typeface="Neo Tech Std Medium"/>
              </a:rPr>
              <a:t> 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  <a:latin typeface="Neo Tech Std Medium"/>
                <a:cs typeface="Neo Tech Std Medium"/>
              </a:rPr>
              <a:t>                                    de supports </a:t>
            </a:r>
            <a:r>
              <a:rPr lang="fr-FR" sz="2000" dirty="0">
                <a:solidFill>
                  <a:schemeClr val="accent5">
                    <a:lumMod val="75000"/>
                  </a:schemeClr>
                </a:solidFill>
                <a:latin typeface="Neo Tech Std Medium"/>
                <a:cs typeface="Neo Tech Std Medium"/>
              </a:rPr>
              <a:t>didactiques 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  <a:latin typeface="Neo Tech Std Medium"/>
                <a:cs typeface="Neo Tech Std Medium"/>
              </a:rPr>
              <a:t>d’un </a:t>
            </a:r>
            <a:r>
              <a:rPr lang="fr-FR" sz="2000" dirty="0">
                <a:solidFill>
                  <a:schemeClr val="accent5">
                    <a:lumMod val="75000"/>
                  </a:schemeClr>
                </a:solidFill>
                <a:latin typeface="Neo Tech Std Medium"/>
                <a:cs typeface="Neo Tech Std Medium"/>
              </a:rPr>
              <a:t>projet INTERREG 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  <a:latin typeface="Neo Tech Std Medium"/>
                <a:cs typeface="Neo Tech Std Medium"/>
              </a:rPr>
              <a:t> </a:t>
            </a:r>
            <a:br>
              <a:rPr lang="fr-FR" sz="2000" dirty="0" smtClean="0">
                <a:solidFill>
                  <a:schemeClr val="accent5">
                    <a:lumMod val="75000"/>
                  </a:schemeClr>
                </a:solidFill>
                <a:latin typeface="Neo Tech Std Medium"/>
                <a:cs typeface="Neo Tech Std Medium"/>
              </a:rPr>
            </a:b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  <a:latin typeface="Neo Tech Std Medium"/>
                <a:cs typeface="Neo Tech Std Medium"/>
              </a:rPr>
              <a:t>                                   Rhin </a:t>
            </a:r>
            <a:r>
              <a:rPr lang="fr-FR" sz="2000" dirty="0">
                <a:solidFill>
                  <a:schemeClr val="accent5">
                    <a:lumMod val="75000"/>
                  </a:schemeClr>
                </a:solidFill>
                <a:latin typeface="Neo Tech Std Medium"/>
                <a:cs typeface="Neo Tech Std Medium"/>
              </a:rPr>
              <a:t>Supérieur (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  <a:latin typeface="Neo Tech Std Medium"/>
                <a:cs typeface="Neo Tech Std Medium"/>
              </a:rPr>
              <a:t>actions 6.1 et </a:t>
            </a:r>
            <a:r>
              <a:rPr lang="fr-FR" sz="2000" dirty="0">
                <a:solidFill>
                  <a:schemeClr val="accent5">
                    <a:lumMod val="75000"/>
                  </a:schemeClr>
                </a:solidFill>
                <a:latin typeface="Neo Tech Std Medium"/>
                <a:cs typeface="Neo Tech Std Medium"/>
              </a:rPr>
              <a:t>6.2) 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  <a:latin typeface="Neo Tech Std Medium"/>
                <a:cs typeface="Neo Tech Std Medium"/>
              </a:rPr>
              <a:t>10/12/18</a:t>
            </a:r>
            <a:endParaRPr lang="fr-FR" sz="2000" dirty="0">
              <a:solidFill>
                <a:schemeClr val="accent5">
                  <a:lumMod val="75000"/>
                </a:schemeClr>
              </a:solidFill>
              <a:latin typeface="Neo Tech Std Medium"/>
              <a:cs typeface="Neo Tech Std Medium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2200" y="2075001"/>
            <a:ext cx="7874000" cy="4313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600" dirty="0" smtClean="0">
                <a:latin typeface="Neo Tech Std Medium"/>
              </a:rPr>
              <a:t>            </a:t>
            </a:r>
            <a:r>
              <a:rPr lang="fr-FR" sz="2800" baseline="-25000" dirty="0" smtClean="0">
                <a:latin typeface="Neo Tech Std"/>
                <a:cs typeface="Neo Tech Std"/>
              </a:rPr>
              <a:t>Le </a:t>
            </a:r>
            <a:r>
              <a:rPr lang="fr-FR" sz="2800" baseline="-25000" dirty="0">
                <a:latin typeface="Neo Tech Std"/>
                <a:cs typeface="Neo Tech Std"/>
              </a:rPr>
              <a:t>prestataire assure la </a:t>
            </a:r>
            <a:r>
              <a:rPr lang="fr-FR" sz="2800" baseline="-25000" dirty="0" smtClean="0">
                <a:latin typeface="Neo Tech Std"/>
                <a:cs typeface="Neo Tech Std"/>
              </a:rPr>
              <a:t>mise en forme de l’ensemble des </a:t>
            </a:r>
            <a:br>
              <a:rPr lang="fr-FR" sz="2800" baseline="-25000" dirty="0" smtClean="0">
                <a:latin typeface="Neo Tech Std"/>
                <a:cs typeface="Neo Tech Std"/>
              </a:rPr>
            </a:br>
            <a:r>
              <a:rPr lang="fr-FR" sz="2800" baseline="-25000" dirty="0" smtClean="0">
                <a:latin typeface="Neo Tech Std"/>
                <a:cs typeface="Neo Tech Std"/>
              </a:rPr>
              <a:t>               supports réalisés dans le </a:t>
            </a:r>
            <a:r>
              <a:rPr lang="fr-FR" sz="2800" baseline="-25000" dirty="0">
                <a:latin typeface="Neo Tech Std"/>
                <a:cs typeface="Neo Tech Std"/>
              </a:rPr>
              <a:t>cadre du projet </a:t>
            </a:r>
            <a:r>
              <a:rPr lang="fr-FR" sz="2800" baseline="-25000" dirty="0" err="1">
                <a:latin typeface="Neo Tech Std"/>
                <a:cs typeface="Neo Tech Std"/>
              </a:rPr>
              <a:t>Clim’Ability</a:t>
            </a:r>
            <a:r>
              <a:rPr lang="fr-FR" sz="2800" baseline="-25000" dirty="0">
                <a:latin typeface="Neo Tech Std"/>
                <a:cs typeface="Neo Tech Std"/>
              </a:rPr>
              <a:t> (projet </a:t>
            </a:r>
            <a:r>
              <a:rPr lang="fr-FR" sz="2800" baseline="-25000" dirty="0" smtClean="0">
                <a:latin typeface="Neo Tech Std"/>
                <a:cs typeface="Neo Tech Std"/>
              </a:rPr>
              <a:t/>
            </a:r>
            <a:br>
              <a:rPr lang="fr-FR" sz="2800" baseline="-25000" dirty="0" smtClean="0">
                <a:latin typeface="Neo Tech Std"/>
                <a:cs typeface="Neo Tech Std"/>
              </a:rPr>
            </a:br>
            <a:r>
              <a:rPr lang="fr-FR" sz="2800" baseline="-25000" dirty="0" smtClean="0">
                <a:latin typeface="Neo Tech Std"/>
                <a:cs typeface="Neo Tech Std"/>
              </a:rPr>
              <a:t>             de </a:t>
            </a:r>
            <a:r>
              <a:rPr lang="fr-FR" sz="2800" baseline="-25000" dirty="0">
                <a:latin typeface="Neo Tech Std"/>
                <a:cs typeface="Neo Tech Std"/>
              </a:rPr>
              <a:t>13 partenaires dont </a:t>
            </a:r>
            <a:r>
              <a:rPr lang="fr-FR" sz="2800" baseline="-25000" dirty="0" smtClean="0">
                <a:latin typeface="Neo Tech Std"/>
                <a:cs typeface="Neo Tech Std"/>
              </a:rPr>
              <a:t>10 partenaires </a:t>
            </a:r>
            <a:r>
              <a:rPr lang="fr-FR" sz="2800" baseline="-25000" dirty="0" err="1">
                <a:latin typeface="Neo Tech Std"/>
                <a:cs typeface="Neo Tech Std"/>
              </a:rPr>
              <a:t>cofinanceurs</a:t>
            </a:r>
            <a:r>
              <a:rPr lang="fr-FR" sz="2800" baseline="-25000" dirty="0">
                <a:latin typeface="Neo Tech Std"/>
                <a:cs typeface="Neo Tech Std"/>
              </a:rPr>
              <a:t>), </a:t>
            </a:r>
            <a:r>
              <a:rPr lang="fr-FR" sz="2800" baseline="-25000" dirty="0" smtClean="0">
                <a:latin typeface="Neo Tech Std"/>
                <a:cs typeface="Neo Tech Std"/>
              </a:rPr>
              <a:t/>
            </a:r>
            <a:br>
              <a:rPr lang="fr-FR" sz="2800" baseline="-25000" dirty="0" smtClean="0">
                <a:latin typeface="Neo Tech Std"/>
                <a:cs typeface="Neo Tech Std"/>
              </a:rPr>
            </a:br>
            <a:r>
              <a:rPr lang="fr-FR" sz="2800" baseline="-25000" dirty="0" smtClean="0">
                <a:latin typeface="Neo Tech Std"/>
                <a:cs typeface="Neo Tech Std"/>
              </a:rPr>
              <a:t>           cofinancé par </a:t>
            </a:r>
            <a:r>
              <a:rPr lang="fr-FR" sz="2800" baseline="-25000" dirty="0">
                <a:latin typeface="Neo Tech Std"/>
                <a:cs typeface="Neo Tech Std"/>
              </a:rPr>
              <a:t>le </a:t>
            </a:r>
            <a:r>
              <a:rPr lang="fr-FR" sz="2800" baseline="-25000" dirty="0" smtClean="0">
                <a:latin typeface="Neo Tech Std"/>
                <a:cs typeface="Neo Tech Std"/>
              </a:rPr>
              <a:t>programme INTERREG </a:t>
            </a:r>
            <a:r>
              <a:rPr lang="fr-FR" sz="2800" baseline="-25000" dirty="0">
                <a:latin typeface="Neo Tech Std"/>
                <a:cs typeface="Neo Tech Std"/>
              </a:rPr>
              <a:t>V </a:t>
            </a:r>
            <a:r>
              <a:rPr lang="fr-FR" sz="2800" baseline="-25000" dirty="0" smtClean="0">
                <a:latin typeface="Neo Tech Std"/>
                <a:cs typeface="Neo Tech Std"/>
              </a:rPr>
              <a:t>Rhin </a:t>
            </a:r>
            <a:r>
              <a:rPr lang="fr-FR" sz="2800" baseline="-25000" dirty="0">
                <a:latin typeface="Neo Tech Std"/>
                <a:cs typeface="Neo Tech Std"/>
              </a:rPr>
              <a:t>supérieur, pour le </a:t>
            </a:r>
            <a:r>
              <a:rPr lang="fr-FR" sz="2800" baseline="-25000" dirty="0" smtClean="0">
                <a:latin typeface="Neo Tech Std"/>
                <a:cs typeface="Neo Tech Std"/>
              </a:rPr>
              <a:t/>
            </a:r>
            <a:br>
              <a:rPr lang="fr-FR" sz="2800" baseline="-25000" dirty="0" smtClean="0">
                <a:latin typeface="Neo Tech Std"/>
                <a:cs typeface="Neo Tech Std"/>
              </a:rPr>
            </a:br>
            <a:r>
              <a:rPr lang="fr-FR" sz="2800" baseline="-25000" dirty="0" smtClean="0">
                <a:latin typeface="Neo Tech Std"/>
                <a:cs typeface="Neo Tech Std"/>
              </a:rPr>
              <a:t>         compte de </a:t>
            </a:r>
            <a:r>
              <a:rPr lang="fr-FR" sz="2800" baseline="-25000" dirty="0">
                <a:latin typeface="Neo Tech Std"/>
                <a:cs typeface="Neo Tech Std"/>
              </a:rPr>
              <a:t>tous les </a:t>
            </a:r>
            <a:r>
              <a:rPr lang="fr-FR" sz="2800" baseline="-25000" dirty="0" smtClean="0">
                <a:latin typeface="Neo Tech Std"/>
                <a:cs typeface="Neo Tech Std"/>
              </a:rPr>
              <a:t>partenaires </a:t>
            </a:r>
            <a:r>
              <a:rPr lang="fr-FR" sz="2800" baseline="-25000" dirty="0">
                <a:latin typeface="Neo Tech Std"/>
                <a:cs typeface="Neo Tech Std"/>
              </a:rPr>
              <a:t>du </a:t>
            </a:r>
            <a:r>
              <a:rPr lang="fr-FR" sz="2800" baseline="-25000" dirty="0" smtClean="0">
                <a:latin typeface="Neo Tech Std"/>
                <a:cs typeface="Neo Tech Std"/>
              </a:rPr>
              <a:t>projet</a:t>
            </a:r>
          </a:p>
          <a:p>
            <a:pPr marL="0" indent="0">
              <a:buNone/>
            </a:pPr>
            <a:r>
              <a:rPr lang="fr-FR" sz="2800" baseline="-25000" dirty="0">
                <a:latin typeface="Neo Tech Std"/>
                <a:cs typeface="Neo Tech Std"/>
              </a:rPr>
              <a:t> </a:t>
            </a:r>
            <a:r>
              <a:rPr lang="fr-FR" sz="2800" dirty="0" smtClean="0">
                <a:latin typeface="Neo Tech Std"/>
                <a:cs typeface="Neo Tech Std"/>
              </a:rPr>
              <a:t>     </a:t>
            </a:r>
            <a:r>
              <a:rPr lang="fr-FR" sz="2800" baseline="-25000" dirty="0" smtClean="0">
                <a:latin typeface="Neo Tech Std"/>
                <a:cs typeface="Neo Tech Std"/>
              </a:rPr>
              <a:t>Ces </a:t>
            </a:r>
            <a:r>
              <a:rPr lang="fr-FR" sz="2800" baseline="-25000" dirty="0">
                <a:latin typeface="Neo Tech Std"/>
                <a:cs typeface="Neo Tech Std"/>
              </a:rPr>
              <a:t>tâches sont menées en concertation et coordination avec le </a:t>
            </a:r>
            <a:r>
              <a:rPr lang="fr-FR" sz="2800" baseline="-25000" dirty="0" smtClean="0">
                <a:latin typeface="Neo Tech Std"/>
                <a:cs typeface="Neo Tech Std"/>
              </a:rPr>
              <a:t>  </a:t>
            </a:r>
          </a:p>
          <a:p>
            <a:pPr marL="0" indent="0">
              <a:buNone/>
            </a:pPr>
            <a:r>
              <a:rPr lang="fr-FR" sz="2800" baseline="-25000" dirty="0">
                <a:latin typeface="Neo Tech Std"/>
                <a:cs typeface="Neo Tech Std"/>
              </a:rPr>
              <a:t> </a:t>
            </a:r>
            <a:r>
              <a:rPr lang="fr-FR" sz="2800" baseline="-25000" dirty="0" smtClean="0">
                <a:latin typeface="Neo Tech Std"/>
                <a:cs typeface="Neo Tech Std"/>
              </a:rPr>
              <a:t>      Porteur </a:t>
            </a:r>
            <a:r>
              <a:rPr lang="fr-FR" sz="2800" baseline="-25000" dirty="0">
                <a:latin typeface="Neo Tech Std"/>
                <a:cs typeface="Neo Tech Std"/>
              </a:rPr>
              <a:t>de projet (l’INSA Strasbourg</a:t>
            </a:r>
            <a:r>
              <a:rPr lang="fr-FR" sz="2800" baseline="-25000" dirty="0" smtClean="0">
                <a:latin typeface="Neo Tech Std"/>
                <a:cs typeface="Neo Tech Std"/>
              </a:rPr>
              <a:t>) et sous la responsabilité de </a:t>
            </a:r>
            <a:br>
              <a:rPr lang="fr-FR" sz="2800" baseline="-25000" dirty="0" smtClean="0">
                <a:latin typeface="Neo Tech Std"/>
                <a:cs typeface="Neo Tech Std"/>
              </a:rPr>
            </a:br>
            <a:r>
              <a:rPr lang="fr-FR" sz="2800" baseline="-25000" dirty="0" smtClean="0">
                <a:latin typeface="Neo Tech Std"/>
                <a:cs typeface="Neo Tech Std"/>
              </a:rPr>
              <a:t>     Madame Florence RUDOLF, coordinatrice scientifique du projet.</a:t>
            </a:r>
            <a:endParaRPr lang="en-US" altLang="fr-FR" sz="2800" baseline="-25000" dirty="0">
              <a:latin typeface="Neo Tech Std"/>
              <a:cs typeface="Neo Tech Std"/>
              <a:sym typeface="Wingdings 3" panose="05040102010807070707" pitchFamily="18" charset="2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endParaRPr lang="fr-FR" sz="2800" i="1" dirty="0">
              <a:solidFill>
                <a:srgbClr val="92D050"/>
              </a:solidFill>
              <a:latin typeface="Neo Tech Std"/>
              <a:cs typeface="Neo Tech Std"/>
            </a:endParaRPr>
          </a:p>
        </p:txBody>
      </p:sp>
    </p:spTree>
    <p:extLst>
      <p:ext uri="{BB962C8B-B14F-4D97-AF65-F5344CB8AC3E}">
        <p14:creationId xmlns:p14="http://schemas.microsoft.com/office/powerpoint/2010/main" val="319870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526950" y="1407774"/>
            <a:ext cx="5351921" cy="842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baseline="30000" dirty="0" smtClean="0">
                <a:solidFill>
                  <a:schemeClr val="accent5">
                    <a:lumMod val="75000"/>
                  </a:schemeClr>
                </a:solidFill>
                <a:latin typeface="Neo Tech Std Medium"/>
                <a:cs typeface="Neo Tech Std Medium"/>
              </a:rPr>
              <a:t>Le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  <a:latin typeface="Neo Tech Std Medium"/>
                <a:cs typeface="Neo Tech Std Medium"/>
              </a:rPr>
              <a:t> </a:t>
            </a:r>
            <a:r>
              <a:rPr lang="fr-FR" baseline="30000" dirty="0" smtClean="0">
                <a:solidFill>
                  <a:schemeClr val="accent5">
                    <a:lumMod val="75000"/>
                  </a:schemeClr>
                </a:solidFill>
                <a:latin typeface="Neo Tech Std Medium"/>
                <a:cs typeface="Neo Tech Std Medium"/>
              </a:rPr>
              <a:t>projet </a:t>
            </a:r>
            <a:r>
              <a:rPr lang="fr-FR" baseline="30000" dirty="0" err="1" smtClean="0">
                <a:solidFill>
                  <a:schemeClr val="accent5">
                    <a:lumMod val="75000"/>
                  </a:schemeClr>
                </a:solidFill>
                <a:latin typeface="Neo Tech Std Medium"/>
                <a:cs typeface="Neo Tech Std Medium"/>
              </a:rPr>
              <a:t>Clim’Ability</a:t>
            </a:r>
            <a:endParaRPr lang="fr-FR" baseline="30000" dirty="0">
              <a:solidFill>
                <a:schemeClr val="accent5">
                  <a:lumMod val="75000"/>
                </a:schemeClr>
              </a:solidFill>
              <a:latin typeface="Neo Tech Std Medium"/>
              <a:cs typeface="Neo Tech Std Medium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06400" y="2540000"/>
            <a:ext cx="8737600" cy="437749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baseline="30000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latin typeface="Neo Tech Std Medium"/>
              </a:rPr>
              <a:t>                             </a:t>
            </a:r>
            <a:r>
              <a:rPr lang="fr-FR" dirty="0">
                <a:latin typeface="Neo Tech Std"/>
                <a:cs typeface="Neo Tech Std"/>
              </a:rPr>
              <a:t>  </a:t>
            </a:r>
            <a:r>
              <a:rPr lang="fr-FR" dirty="0" smtClean="0">
                <a:latin typeface="Neo Tech Std"/>
                <a:cs typeface="Neo Tech Std"/>
              </a:rPr>
              <a:t>  Cofinancé </a:t>
            </a:r>
            <a:r>
              <a:rPr lang="fr-FR" dirty="0">
                <a:latin typeface="Neo Tech Std"/>
                <a:cs typeface="Neo Tech Std"/>
              </a:rPr>
              <a:t>dans le cadre de l’initiative communautaire INTERREG V Rhin </a:t>
            </a:r>
            <a:br>
              <a:rPr lang="fr-FR" dirty="0">
                <a:latin typeface="Neo Tech Std"/>
                <a:cs typeface="Neo Tech Std"/>
              </a:rPr>
            </a:br>
            <a:r>
              <a:rPr lang="fr-FR" dirty="0">
                <a:latin typeface="Neo Tech Std"/>
                <a:cs typeface="Neo Tech Std"/>
              </a:rPr>
              <a:t>                             </a:t>
            </a:r>
            <a:r>
              <a:rPr lang="fr-FR" dirty="0" smtClean="0">
                <a:latin typeface="Neo Tech Std"/>
                <a:cs typeface="Neo Tech Std"/>
              </a:rPr>
              <a:t>   supérieur </a:t>
            </a:r>
            <a:r>
              <a:rPr lang="fr-FR" dirty="0">
                <a:latin typeface="Neo Tech Std"/>
                <a:cs typeface="Neo Tech Std"/>
              </a:rPr>
              <a:t>pour une période de 3 ans (01/01/16-31/12/18), le projet   </a:t>
            </a:r>
            <a:r>
              <a:rPr lang="fr-FR" dirty="0" smtClean="0">
                <a:latin typeface="Neo Tech Std"/>
                <a:cs typeface="Neo Tech Std"/>
              </a:rPr>
              <a:t/>
            </a:r>
            <a:br>
              <a:rPr lang="fr-FR" dirty="0" smtClean="0">
                <a:latin typeface="Neo Tech Std"/>
                <a:cs typeface="Neo Tech Std"/>
              </a:rPr>
            </a:br>
            <a:r>
              <a:rPr lang="fr-FR" dirty="0" smtClean="0">
                <a:latin typeface="Neo Tech Std"/>
                <a:cs typeface="Neo Tech Std"/>
              </a:rPr>
              <a:t>                              </a:t>
            </a:r>
            <a:r>
              <a:rPr lang="fr-FR" dirty="0" err="1" smtClean="0">
                <a:latin typeface="Neo Tech Std"/>
                <a:cs typeface="Neo Tech Std"/>
              </a:rPr>
              <a:t>Clim'Ability</a:t>
            </a:r>
            <a:r>
              <a:rPr lang="fr-FR" dirty="0" smtClean="0">
                <a:latin typeface="Neo Tech Std"/>
                <a:cs typeface="Neo Tech Std"/>
              </a:rPr>
              <a:t> </a:t>
            </a:r>
            <a:r>
              <a:rPr lang="fr-FR" dirty="0">
                <a:latin typeface="Neo Tech Std"/>
                <a:cs typeface="Neo Tech Std"/>
              </a:rPr>
              <a:t>vise l'accompagnement des entreprises du Rhin </a:t>
            </a:r>
            <a:r>
              <a:rPr lang="fr-FR" dirty="0" smtClean="0">
                <a:latin typeface="Neo Tech Std"/>
                <a:cs typeface="Neo Tech Std"/>
              </a:rPr>
              <a:t>supérieur                         </a:t>
            </a:r>
            <a:br>
              <a:rPr lang="fr-FR" dirty="0" smtClean="0">
                <a:latin typeface="Neo Tech Std"/>
                <a:cs typeface="Neo Tech Std"/>
              </a:rPr>
            </a:br>
            <a:r>
              <a:rPr lang="fr-FR" dirty="0" smtClean="0">
                <a:latin typeface="Neo Tech Std"/>
                <a:cs typeface="Neo Tech Std"/>
              </a:rPr>
              <a:t>                             pour </a:t>
            </a:r>
            <a:r>
              <a:rPr lang="fr-FR" dirty="0">
                <a:latin typeface="Neo Tech Std"/>
                <a:cs typeface="Neo Tech Std"/>
              </a:rPr>
              <a:t>faire face aux changements climatiques, en tenant compte des   </a:t>
            </a:r>
            <a:br>
              <a:rPr lang="fr-FR" dirty="0">
                <a:latin typeface="Neo Tech Std"/>
                <a:cs typeface="Neo Tech Std"/>
              </a:rPr>
            </a:br>
            <a:r>
              <a:rPr lang="fr-FR" dirty="0">
                <a:latin typeface="Neo Tech Std"/>
                <a:cs typeface="Neo Tech Std"/>
              </a:rPr>
              <a:t>                         </a:t>
            </a:r>
            <a:r>
              <a:rPr lang="fr-FR" dirty="0" smtClean="0">
                <a:latin typeface="Neo Tech Std"/>
                <a:cs typeface="Neo Tech Std"/>
              </a:rPr>
              <a:t>  caractéristiques </a:t>
            </a:r>
            <a:r>
              <a:rPr lang="fr-FR" dirty="0">
                <a:latin typeface="Neo Tech Std"/>
                <a:cs typeface="Neo Tech Std"/>
              </a:rPr>
              <a:t>propres de cette région transfrontalière - à la   </a:t>
            </a:r>
            <a:br>
              <a:rPr lang="fr-FR" dirty="0">
                <a:latin typeface="Neo Tech Std"/>
                <a:cs typeface="Neo Tech Std"/>
              </a:rPr>
            </a:br>
            <a:r>
              <a:rPr lang="fr-FR" dirty="0">
                <a:latin typeface="Neo Tech Std"/>
                <a:cs typeface="Neo Tech Std"/>
              </a:rPr>
              <a:t>                        </a:t>
            </a:r>
            <a:r>
              <a:rPr lang="fr-FR" dirty="0" smtClean="0">
                <a:latin typeface="Neo Tech Std"/>
                <a:cs typeface="Neo Tech Std"/>
              </a:rPr>
              <a:t>  morphologie </a:t>
            </a:r>
            <a:r>
              <a:rPr lang="fr-FR" dirty="0">
                <a:latin typeface="Neo Tech Std"/>
                <a:cs typeface="Neo Tech Std"/>
              </a:rPr>
              <a:t>écologique spécifique mais aussi héritière d’une culture     </a:t>
            </a:r>
            <a:br>
              <a:rPr lang="fr-FR" dirty="0">
                <a:latin typeface="Neo Tech Std"/>
                <a:cs typeface="Neo Tech Std"/>
              </a:rPr>
            </a:br>
            <a:r>
              <a:rPr lang="fr-FR" dirty="0">
                <a:latin typeface="Neo Tech Std"/>
                <a:cs typeface="Neo Tech Std"/>
              </a:rPr>
              <a:t>                       </a:t>
            </a:r>
            <a:r>
              <a:rPr lang="fr-FR" dirty="0" smtClean="0">
                <a:latin typeface="Neo Tech Std"/>
                <a:cs typeface="Neo Tech Std"/>
              </a:rPr>
              <a:t>  particulière</a:t>
            </a:r>
            <a:r>
              <a:rPr lang="fr-FR" dirty="0">
                <a:latin typeface="Neo Tech Std"/>
                <a:cs typeface="Neo Tech Std"/>
              </a:rPr>
              <a:t>, au-delà de sa diversité linguistique et institutionnelle. </a:t>
            </a:r>
          </a:p>
          <a:p>
            <a:pPr marL="0" indent="0">
              <a:buNone/>
            </a:pPr>
            <a:endParaRPr lang="fr-FR" dirty="0">
              <a:latin typeface="Neo Tech Std"/>
              <a:cs typeface="Neo Tech Std"/>
            </a:endParaRPr>
          </a:p>
          <a:p>
            <a:pPr marL="0" indent="0">
              <a:buNone/>
            </a:pPr>
            <a:r>
              <a:rPr lang="fr-FR" dirty="0">
                <a:latin typeface="Neo Tech Std"/>
                <a:cs typeface="Neo Tech Std"/>
              </a:rPr>
              <a:t>                    </a:t>
            </a:r>
            <a:r>
              <a:rPr lang="fr-FR" dirty="0" smtClean="0">
                <a:latin typeface="Neo Tech Std"/>
                <a:cs typeface="Neo Tech Std"/>
              </a:rPr>
              <a:t>   </a:t>
            </a:r>
            <a:r>
              <a:rPr lang="fr-FR" dirty="0">
                <a:latin typeface="Neo Tech Std"/>
                <a:cs typeface="Neo Tech Std"/>
              </a:rPr>
              <a:t>Les activités incluent : une documentation météorologique et climatique,   </a:t>
            </a:r>
            <a:br>
              <a:rPr lang="fr-FR" dirty="0">
                <a:latin typeface="Neo Tech Std"/>
                <a:cs typeface="Neo Tech Std"/>
              </a:rPr>
            </a:br>
            <a:r>
              <a:rPr lang="fr-FR" dirty="0">
                <a:latin typeface="Neo Tech Std"/>
                <a:cs typeface="Neo Tech Std"/>
              </a:rPr>
              <a:t>                   </a:t>
            </a:r>
            <a:r>
              <a:rPr lang="fr-FR" dirty="0" smtClean="0">
                <a:latin typeface="Neo Tech Std"/>
                <a:cs typeface="Neo Tech Std"/>
              </a:rPr>
              <a:t>  ainsi </a:t>
            </a:r>
            <a:r>
              <a:rPr lang="fr-FR" dirty="0">
                <a:latin typeface="Neo Tech Std"/>
                <a:cs typeface="Neo Tech Std"/>
              </a:rPr>
              <a:t>que des données économiques et sociales, devant déboucher sur une  </a:t>
            </a:r>
            <a:br>
              <a:rPr lang="fr-FR" dirty="0">
                <a:latin typeface="Neo Tech Std"/>
                <a:cs typeface="Neo Tech Std"/>
              </a:rPr>
            </a:br>
            <a:r>
              <a:rPr lang="fr-FR" dirty="0">
                <a:latin typeface="Neo Tech Std"/>
                <a:cs typeface="Neo Tech Std"/>
              </a:rPr>
              <a:t>                  </a:t>
            </a:r>
            <a:r>
              <a:rPr lang="fr-FR" dirty="0" smtClean="0">
                <a:latin typeface="Neo Tech Std"/>
                <a:cs typeface="Neo Tech Std"/>
              </a:rPr>
              <a:t>  cartographie </a:t>
            </a:r>
            <a:r>
              <a:rPr lang="fr-FR" dirty="0">
                <a:latin typeface="Neo Tech Std"/>
                <a:cs typeface="Neo Tech Std"/>
              </a:rPr>
              <a:t>des territoires vulnérables ; la construction d’un outil de    </a:t>
            </a:r>
            <a:br>
              <a:rPr lang="fr-FR" dirty="0">
                <a:latin typeface="Neo Tech Std"/>
                <a:cs typeface="Neo Tech Std"/>
              </a:rPr>
            </a:br>
            <a:r>
              <a:rPr lang="fr-FR" dirty="0">
                <a:latin typeface="Neo Tech Std"/>
                <a:cs typeface="Neo Tech Std"/>
              </a:rPr>
              <a:t>                </a:t>
            </a:r>
            <a:r>
              <a:rPr lang="fr-FR" dirty="0" smtClean="0">
                <a:latin typeface="Neo Tech Std"/>
                <a:cs typeface="Neo Tech Std"/>
              </a:rPr>
              <a:t>  diagnostic </a:t>
            </a:r>
            <a:r>
              <a:rPr lang="fr-FR" dirty="0">
                <a:latin typeface="Neo Tech Std"/>
                <a:cs typeface="Neo Tech Std"/>
              </a:rPr>
              <a:t>à l’usage des entreprises avec la participation d’un panel   </a:t>
            </a:r>
            <a:br>
              <a:rPr lang="fr-FR" dirty="0">
                <a:latin typeface="Neo Tech Std"/>
                <a:cs typeface="Neo Tech Std"/>
              </a:rPr>
            </a:br>
            <a:r>
              <a:rPr lang="fr-FR" dirty="0">
                <a:latin typeface="Neo Tech Std"/>
                <a:cs typeface="Neo Tech Std"/>
              </a:rPr>
              <a:t>               </a:t>
            </a:r>
            <a:r>
              <a:rPr lang="fr-FR" dirty="0" smtClean="0">
                <a:latin typeface="Neo Tech Std"/>
                <a:cs typeface="Neo Tech Std"/>
              </a:rPr>
              <a:t>  d’entreprises </a:t>
            </a:r>
            <a:r>
              <a:rPr lang="fr-FR" dirty="0">
                <a:latin typeface="Neo Tech Std"/>
                <a:cs typeface="Neo Tech Std"/>
              </a:rPr>
              <a:t>volontaires ; des études de cas appropriées à l’exploration de </a:t>
            </a:r>
            <a:br>
              <a:rPr lang="fr-FR" dirty="0">
                <a:latin typeface="Neo Tech Std"/>
                <a:cs typeface="Neo Tech Std"/>
              </a:rPr>
            </a:br>
            <a:r>
              <a:rPr lang="fr-FR" dirty="0">
                <a:latin typeface="Neo Tech Std"/>
                <a:cs typeface="Neo Tech Std"/>
              </a:rPr>
              <a:t>              </a:t>
            </a:r>
            <a:r>
              <a:rPr lang="fr-FR" dirty="0" smtClean="0">
                <a:latin typeface="Neo Tech Std"/>
                <a:cs typeface="Neo Tech Std"/>
              </a:rPr>
              <a:t> stratégies </a:t>
            </a:r>
            <a:r>
              <a:rPr lang="fr-FR" dirty="0">
                <a:latin typeface="Neo Tech Std"/>
                <a:cs typeface="Neo Tech Std"/>
              </a:rPr>
              <a:t>; un système d’information et une politique de communication ; une </a:t>
            </a:r>
            <a:br>
              <a:rPr lang="fr-FR" dirty="0">
                <a:latin typeface="Neo Tech Std"/>
                <a:cs typeface="Neo Tech Std"/>
              </a:rPr>
            </a:br>
            <a:r>
              <a:rPr lang="fr-FR" dirty="0">
                <a:latin typeface="Neo Tech Std"/>
                <a:cs typeface="Neo Tech Std"/>
              </a:rPr>
              <a:t>             </a:t>
            </a:r>
            <a:r>
              <a:rPr lang="fr-FR" dirty="0" smtClean="0">
                <a:latin typeface="Neo Tech Std"/>
                <a:cs typeface="Neo Tech Std"/>
              </a:rPr>
              <a:t> cartographie </a:t>
            </a:r>
            <a:r>
              <a:rPr lang="fr-FR" dirty="0">
                <a:latin typeface="Neo Tech Std"/>
                <a:cs typeface="Neo Tech Std"/>
              </a:rPr>
              <a:t>des compétences dans le </a:t>
            </a:r>
            <a:r>
              <a:rPr lang="fr-FR" dirty="0" smtClean="0">
                <a:latin typeface="Neo Tech Std"/>
                <a:cs typeface="Neo Tech Std"/>
              </a:rPr>
              <a:t>Rhin Supérieur.</a:t>
            </a:r>
            <a:endParaRPr lang="fr-FR" dirty="0">
              <a:latin typeface="Neo Tech Std"/>
              <a:cs typeface="Neo Tech Std"/>
            </a:endParaRPr>
          </a:p>
          <a:p>
            <a:pPr marL="457200" lvl="1" indent="0">
              <a:buNone/>
            </a:pPr>
            <a:endParaRPr lang="fr-FR" sz="2000" dirty="0" smtClean="0">
              <a:solidFill>
                <a:srgbClr val="000000"/>
              </a:solidFill>
              <a:latin typeface="Neo Tech Std Medium"/>
            </a:endParaRPr>
          </a:p>
          <a:p>
            <a:pPr marL="457200" lvl="1" indent="0">
              <a:buNone/>
            </a:pPr>
            <a:r>
              <a:rPr lang="fr-FR" sz="2000" dirty="0" smtClean="0">
                <a:solidFill>
                  <a:srgbClr val="000000"/>
                </a:solidFill>
                <a:latin typeface="Neo Tech Std Medium"/>
              </a:rPr>
              <a:t>  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589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451100" y="1294518"/>
            <a:ext cx="5374159" cy="842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baseline="30000" dirty="0" smtClean="0">
                <a:solidFill>
                  <a:schemeClr val="accent5">
                    <a:lumMod val="75000"/>
                  </a:schemeClr>
                </a:solidFill>
                <a:latin typeface="Neo Tech Std Medium"/>
                <a:cs typeface="Neo Tech Std Medium"/>
              </a:rPr>
              <a:t>Fonctions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  <a:latin typeface="Neo Tech Std Medium"/>
                <a:cs typeface="Neo Tech Std Medium"/>
              </a:rPr>
              <a:t> </a:t>
            </a:r>
            <a:endParaRPr lang="fr-FR" baseline="30000" dirty="0">
              <a:solidFill>
                <a:schemeClr val="accent5">
                  <a:lumMod val="75000"/>
                </a:schemeClr>
              </a:solidFill>
              <a:latin typeface="Neo Tech Std Medium"/>
              <a:cs typeface="Neo Tech Std Medium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22301" y="2616200"/>
            <a:ext cx="8839199" cy="37004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 smtClean="0">
                <a:solidFill>
                  <a:schemeClr val="accent5">
                    <a:lumMod val="75000"/>
                  </a:schemeClr>
                </a:solidFill>
                <a:latin typeface="Neo Tech Std Medium"/>
              </a:rPr>
              <a:t>                 </a:t>
            </a:r>
            <a:r>
              <a:rPr lang="fr-FR" sz="4400" baseline="30000" dirty="0" smtClean="0">
                <a:latin typeface="Neo Tech Std"/>
                <a:cs typeface="Neo Tech Std"/>
              </a:rPr>
              <a:t>Les </a:t>
            </a:r>
            <a:r>
              <a:rPr lang="fr-FR" sz="4400" baseline="30000" dirty="0">
                <a:latin typeface="Neo Tech Std"/>
                <a:cs typeface="Neo Tech Std"/>
              </a:rPr>
              <a:t>activités attendues s’insèreront dans le </a:t>
            </a:r>
            <a:r>
              <a:rPr lang="fr-FR" sz="4400" baseline="30000" dirty="0" smtClean="0">
                <a:latin typeface="Neo Tech Std"/>
                <a:cs typeface="Neo Tech Std"/>
              </a:rPr>
              <a:t>plan de </a:t>
            </a:r>
            <a:r>
              <a:rPr lang="fr-FR" sz="4400" baseline="30000" dirty="0">
                <a:latin typeface="Neo Tech Std"/>
                <a:cs typeface="Neo Tech Std"/>
              </a:rPr>
              <a:t>travail </a:t>
            </a:r>
            <a:r>
              <a:rPr lang="fr-FR" sz="4400" baseline="30000" dirty="0" smtClean="0">
                <a:latin typeface="Neo Tech Std"/>
                <a:cs typeface="Neo Tech Std"/>
              </a:rPr>
              <a:t>du   </a:t>
            </a:r>
            <a:br>
              <a:rPr lang="fr-FR" sz="4400" baseline="30000" dirty="0" smtClean="0">
                <a:latin typeface="Neo Tech Std"/>
                <a:cs typeface="Neo Tech Std"/>
              </a:rPr>
            </a:br>
            <a:r>
              <a:rPr lang="fr-FR" sz="4400" baseline="30000" dirty="0" smtClean="0">
                <a:latin typeface="Neo Tech Std"/>
                <a:cs typeface="Neo Tech Std"/>
              </a:rPr>
              <a:t>                    projet </a:t>
            </a:r>
            <a:r>
              <a:rPr lang="fr-FR" sz="4400" baseline="30000" dirty="0">
                <a:latin typeface="Neo Tech Std"/>
                <a:cs typeface="Neo Tech Std"/>
              </a:rPr>
              <a:t>et seront les</a:t>
            </a:r>
            <a:r>
              <a:rPr lang="fr-FR" sz="4400" dirty="0">
                <a:latin typeface="Neo Tech Std"/>
                <a:cs typeface="Neo Tech Std"/>
              </a:rPr>
              <a:t> </a:t>
            </a:r>
            <a:r>
              <a:rPr lang="fr-FR" sz="4400" baseline="30000" dirty="0">
                <a:latin typeface="Neo Tech Std"/>
                <a:cs typeface="Neo Tech Std"/>
              </a:rPr>
              <a:t>suivantes </a:t>
            </a:r>
            <a:r>
              <a:rPr lang="fr-FR" sz="4400" baseline="30000" dirty="0" smtClean="0">
                <a:latin typeface="Neo Tech Std"/>
                <a:cs typeface="Neo Tech Std"/>
              </a:rPr>
              <a:t>:</a:t>
            </a:r>
            <a:r>
              <a:rPr lang="fr-FR" sz="4400" dirty="0" smtClean="0">
                <a:latin typeface="Neo Tech Std"/>
                <a:cs typeface="Neo Tech Std"/>
              </a:rPr>
              <a:t>   </a:t>
            </a:r>
            <a:r>
              <a:rPr lang="fr-FR" sz="4400" dirty="0">
                <a:latin typeface="Neo Tech Std"/>
                <a:cs typeface="Neo Tech Std"/>
              </a:rPr>
              <a:t>	</a:t>
            </a:r>
            <a:r>
              <a:rPr lang="fr-FR" sz="3600" dirty="0" smtClean="0">
                <a:latin typeface="Neo Tech Std"/>
                <a:cs typeface="Neo Tech Std"/>
              </a:rPr>
              <a:t> </a:t>
            </a:r>
          </a:p>
          <a:p>
            <a:pPr marL="0" indent="0">
              <a:buNone/>
            </a:pPr>
            <a:r>
              <a:rPr lang="fr-FR" sz="3600" dirty="0">
                <a:latin typeface="Neo Tech Std"/>
                <a:cs typeface="Neo Tech Std"/>
              </a:rPr>
              <a:t> </a:t>
            </a:r>
            <a:r>
              <a:rPr lang="fr-FR" sz="3600" dirty="0" smtClean="0">
                <a:latin typeface="Neo Tech Std"/>
                <a:cs typeface="Neo Tech Std"/>
              </a:rPr>
              <a:t>              </a:t>
            </a:r>
            <a:r>
              <a:rPr lang="fr-FR" sz="2900" dirty="0" smtClean="0">
                <a:latin typeface="Neo Tech Std"/>
                <a:cs typeface="Neo Tech Std"/>
              </a:rPr>
              <a:t>- 6.1: </a:t>
            </a:r>
            <a:r>
              <a:rPr lang="fr-FR" sz="2900" dirty="0" smtClean="0">
                <a:solidFill>
                  <a:srgbClr val="000000"/>
                </a:solidFill>
                <a:latin typeface="Neo Tech Std"/>
                <a:ea typeface="Lucida Grande"/>
                <a:cs typeface="Neo Tech Std"/>
              </a:rPr>
              <a:t>Conception de supports de communication sur la base des     </a:t>
            </a:r>
            <a:br>
              <a:rPr lang="fr-FR" sz="2900" dirty="0" smtClean="0">
                <a:solidFill>
                  <a:srgbClr val="000000"/>
                </a:solidFill>
                <a:latin typeface="Neo Tech Std"/>
                <a:ea typeface="Lucida Grande"/>
                <a:cs typeface="Neo Tech Std"/>
              </a:rPr>
            </a:br>
            <a:r>
              <a:rPr lang="fr-FR" sz="2900" dirty="0" smtClean="0">
                <a:solidFill>
                  <a:srgbClr val="000000"/>
                </a:solidFill>
                <a:latin typeface="Neo Tech Std"/>
                <a:ea typeface="Lucida Grande"/>
                <a:cs typeface="Neo Tech Std"/>
              </a:rPr>
              <a:t>                  travaux effectués / </a:t>
            </a:r>
            <a:r>
              <a:rPr lang="fr-FR" sz="2900" dirty="0" err="1" smtClean="0">
                <a:solidFill>
                  <a:srgbClr val="000000"/>
                </a:solidFill>
                <a:latin typeface="Neo Tech Std"/>
                <a:ea typeface="Lucida Grande"/>
                <a:cs typeface="Neo Tech Std"/>
              </a:rPr>
              <a:t>Erstellung</a:t>
            </a:r>
            <a:r>
              <a:rPr lang="fr-FR" sz="2900" dirty="0" smtClean="0">
                <a:solidFill>
                  <a:srgbClr val="000000"/>
                </a:solidFill>
                <a:latin typeface="Neo Tech Std"/>
                <a:ea typeface="Lucida Grande"/>
                <a:cs typeface="Neo Tech Std"/>
              </a:rPr>
              <a:t> </a:t>
            </a:r>
            <a:r>
              <a:rPr lang="fr-FR" sz="2900" dirty="0" err="1" smtClean="0">
                <a:solidFill>
                  <a:srgbClr val="000000"/>
                </a:solidFill>
                <a:latin typeface="Neo Tech Std"/>
                <a:ea typeface="Lucida Grande"/>
                <a:cs typeface="Neo Tech Std"/>
              </a:rPr>
              <a:t>von</a:t>
            </a:r>
            <a:r>
              <a:rPr lang="fr-FR" sz="2900" dirty="0" smtClean="0">
                <a:solidFill>
                  <a:srgbClr val="000000"/>
                </a:solidFill>
                <a:latin typeface="Neo Tech Std"/>
                <a:ea typeface="Lucida Grande"/>
                <a:cs typeface="Neo Tech Std"/>
              </a:rPr>
              <a:t> </a:t>
            </a:r>
            <a:r>
              <a:rPr lang="fr-FR" sz="2900" dirty="0" err="1" smtClean="0">
                <a:solidFill>
                  <a:srgbClr val="000000"/>
                </a:solidFill>
                <a:latin typeface="Neo Tech Std"/>
                <a:ea typeface="Lucida Grande"/>
                <a:cs typeface="Neo Tech Std"/>
              </a:rPr>
              <a:t>Kommunikationsmitteln</a:t>
            </a:r>
            <a:r>
              <a:rPr lang="fr-FR" sz="2900" dirty="0" smtClean="0">
                <a:solidFill>
                  <a:srgbClr val="000000"/>
                </a:solidFill>
                <a:latin typeface="Neo Tech Std"/>
                <a:ea typeface="Lucida Grande"/>
                <a:cs typeface="Neo Tech Std"/>
              </a:rPr>
              <a:t> </a:t>
            </a:r>
            <a:r>
              <a:rPr lang="fr-FR" sz="2900" dirty="0" err="1" smtClean="0">
                <a:solidFill>
                  <a:srgbClr val="000000"/>
                </a:solidFill>
                <a:latin typeface="Neo Tech Std"/>
                <a:ea typeface="Lucida Grande"/>
                <a:cs typeface="Neo Tech Std"/>
              </a:rPr>
              <a:t>auf</a:t>
            </a:r>
            <a:r>
              <a:rPr lang="fr-FR" sz="2900" dirty="0" smtClean="0">
                <a:solidFill>
                  <a:srgbClr val="000000"/>
                </a:solidFill>
                <a:latin typeface="Neo Tech Std"/>
                <a:ea typeface="Lucida Grande"/>
                <a:cs typeface="Neo Tech Std"/>
              </a:rPr>
              <a:t>    </a:t>
            </a:r>
            <a:br>
              <a:rPr lang="fr-FR" sz="2900" dirty="0" smtClean="0">
                <a:solidFill>
                  <a:srgbClr val="000000"/>
                </a:solidFill>
                <a:latin typeface="Neo Tech Std"/>
                <a:ea typeface="Lucida Grande"/>
                <a:cs typeface="Neo Tech Std"/>
              </a:rPr>
            </a:br>
            <a:r>
              <a:rPr lang="fr-FR" sz="2900" dirty="0" smtClean="0">
                <a:solidFill>
                  <a:srgbClr val="000000"/>
                </a:solidFill>
                <a:latin typeface="Neo Tech Std"/>
                <a:ea typeface="Lucida Grande"/>
                <a:cs typeface="Neo Tech Std"/>
              </a:rPr>
              <a:t>                 Basis der </a:t>
            </a:r>
            <a:r>
              <a:rPr lang="fr-FR" sz="2900" dirty="0" err="1" smtClean="0">
                <a:solidFill>
                  <a:srgbClr val="000000"/>
                </a:solidFill>
                <a:latin typeface="Neo Tech Std"/>
                <a:ea typeface="Lucida Grande"/>
                <a:cs typeface="Neo Tech Std"/>
              </a:rPr>
              <a:t>erfolgten</a:t>
            </a:r>
            <a:r>
              <a:rPr lang="fr-FR" sz="2900" dirty="0" smtClean="0">
                <a:solidFill>
                  <a:srgbClr val="000000"/>
                </a:solidFill>
                <a:latin typeface="Neo Tech Std"/>
                <a:ea typeface="Lucida Grande"/>
                <a:cs typeface="Neo Tech Std"/>
              </a:rPr>
              <a:t> </a:t>
            </a:r>
            <a:r>
              <a:rPr lang="fr-FR" sz="2900" dirty="0" err="1" smtClean="0">
                <a:solidFill>
                  <a:srgbClr val="000000"/>
                </a:solidFill>
                <a:latin typeface="Neo Tech Std"/>
                <a:ea typeface="Lucida Grande"/>
                <a:cs typeface="Neo Tech Std"/>
              </a:rPr>
              <a:t>Tätigkeiten</a:t>
            </a:r>
            <a:endParaRPr lang="fr-FR" sz="2900" dirty="0" smtClean="0">
              <a:solidFill>
                <a:srgbClr val="000000"/>
              </a:solidFill>
              <a:latin typeface="Neo Tech Std"/>
              <a:ea typeface="Lucida Grande"/>
              <a:cs typeface="Neo Tech Std"/>
            </a:endParaRPr>
          </a:p>
          <a:p>
            <a:pPr marL="0" indent="0">
              <a:buNone/>
            </a:pPr>
            <a:r>
              <a:rPr lang="fr-FR" sz="2900" dirty="0" smtClean="0">
                <a:solidFill>
                  <a:srgbClr val="000000"/>
                </a:solidFill>
                <a:latin typeface="Neo Tech Std"/>
                <a:ea typeface="Lucida Grande"/>
                <a:cs typeface="Neo Tech Std"/>
              </a:rPr>
              <a:t>              -</a:t>
            </a:r>
            <a:r>
              <a:rPr lang="fr-FR" sz="2900" dirty="0" smtClean="0">
                <a:solidFill>
                  <a:srgbClr val="000000"/>
                </a:solidFill>
                <a:latin typeface="Neo Tech Std"/>
                <a:ea typeface="Calibri"/>
                <a:cs typeface="Neo Tech Std"/>
              </a:rPr>
              <a:t> 6.2:  Réalisation de modules de formation continue pour les   </a:t>
            </a:r>
            <a:br>
              <a:rPr lang="fr-FR" sz="2900" dirty="0" smtClean="0">
                <a:solidFill>
                  <a:srgbClr val="000000"/>
                </a:solidFill>
                <a:latin typeface="Neo Tech Std"/>
                <a:ea typeface="Calibri"/>
                <a:cs typeface="Neo Tech Std"/>
              </a:rPr>
            </a:br>
            <a:r>
              <a:rPr lang="fr-FR" sz="2900" dirty="0" smtClean="0">
                <a:solidFill>
                  <a:srgbClr val="000000"/>
                </a:solidFill>
                <a:latin typeface="Neo Tech Std"/>
                <a:ea typeface="Calibri"/>
                <a:cs typeface="Neo Tech Std"/>
              </a:rPr>
              <a:t>             entreprises du Rhin supérieur /</a:t>
            </a:r>
            <a:r>
              <a:rPr lang="fr-FR" sz="2900" i="1" dirty="0" err="1" smtClean="0">
                <a:solidFill>
                  <a:srgbClr val="000000"/>
                </a:solidFill>
                <a:latin typeface="Neo Tech Std"/>
                <a:ea typeface="Calibri"/>
                <a:cs typeface="Neo Tech Std"/>
              </a:rPr>
              <a:t>Aufbau</a:t>
            </a:r>
            <a:r>
              <a:rPr lang="fr-FR" sz="2900" i="1" dirty="0" smtClean="0">
                <a:solidFill>
                  <a:srgbClr val="000000"/>
                </a:solidFill>
                <a:latin typeface="Neo Tech Std"/>
                <a:ea typeface="Calibri"/>
                <a:cs typeface="Neo Tech Std"/>
              </a:rPr>
              <a:t> </a:t>
            </a:r>
            <a:r>
              <a:rPr lang="fr-FR" sz="2900" i="1" dirty="0" err="1" smtClean="0">
                <a:solidFill>
                  <a:srgbClr val="000000"/>
                </a:solidFill>
                <a:latin typeface="Neo Tech Std"/>
                <a:ea typeface="Calibri"/>
                <a:cs typeface="Neo Tech Std"/>
              </a:rPr>
              <a:t>von</a:t>
            </a:r>
            <a:r>
              <a:rPr lang="fr-FR" sz="2900" i="1" dirty="0" smtClean="0">
                <a:solidFill>
                  <a:srgbClr val="000000"/>
                </a:solidFill>
                <a:latin typeface="Neo Tech Std"/>
                <a:ea typeface="Calibri"/>
                <a:cs typeface="Neo Tech Std"/>
              </a:rPr>
              <a:t> </a:t>
            </a:r>
            <a:r>
              <a:rPr lang="fr-FR" sz="2900" i="1" dirty="0" err="1" smtClean="0">
                <a:solidFill>
                  <a:srgbClr val="000000"/>
                </a:solidFill>
                <a:latin typeface="Neo Tech Std"/>
                <a:ea typeface="Calibri"/>
                <a:cs typeface="Neo Tech Std"/>
              </a:rPr>
              <a:t>Weitersbildungsmodulen</a:t>
            </a:r>
            <a:r>
              <a:rPr lang="fr-FR" sz="2900" i="1" dirty="0" smtClean="0">
                <a:solidFill>
                  <a:srgbClr val="000000"/>
                </a:solidFill>
                <a:latin typeface="Neo Tech Std"/>
                <a:ea typeface="Calibri"/>
                <a:cs typeface="Neo Tech Std"/>
              </a:rPr>
              <a:t>    </a:t>
            </a:r>
            <a:br>
              <a:rPr lang="fr-FR" sz="2900" i="1" dirty="0" smtClean="0">
                <a:solidFill>
                  <a:srgbClr val="000000"/>
                </a:solidFill>
                <a:latin typeface="Neo Tech Std"/>
                <a:ea typeface="Calibri"/>
                <a:cs typeface="Neo Tech Std"/>
              </a:rPr>
            </a:br>
            <a:r>
              <a:rPr lang="fr-FR" sz="2900" i="1" dirty="0" smtClean="0">
                <a:solidFill>
                  <a:srgbClr val="000000"/>
                </a:solidFill>
                <a:latin typeface="Neo Tech Std"/>
                <a:ea typeface="Calibri"/>
                <a:cs typeface="Neo Tech Std"/>
              </a:rPr>
              <a:t>           </a:t>
            </a:r>
            <a:r>
              <a:rPr lang="fr-FR" sz="2900" i="1" dirty="0" err="1" smtClean="0">
                <a:solidFill>
                  <a:srgbClr val="000000"/>
                </a:solidFill>
                <a:latin typeface="Neo Tech Std"/>
                <a:ea typeface="Calibri"/>
                <a:cs typeface="Neo Tech Std"/>
              </a:rPr>
              <a:t>für</a:t>
            </a:r>
            <a:r>
              <a:rPr lang="fr-FR" sz="2900" i="1" dirty="0" smtClean="0">
                <a:solidFill>
                  <a:srgbClr val="000000"/>
                </a:solidFill>
                <a:latin typeface="Neo Tech Std"/>
                <a:ea typeface="Calibri"/>
                <a:cs typeface="Neo Tech Std"/>
              </a:rPr>
              <a:t> </a:t>
            </a:r>
            <a:r>
              <a:rPr lang="fr-FR" sz="2900" i="1" dirty="0" err="1" smtClean="0">
                <a:solidFill>
                  <a:srgbClr val="000000"/>
                </a:solidFill>
                <a:latin typeface="Neo Tech Std"/>
                <a:ea typeface="Calibri"/>
                <a:cs typeface="Neo Tech Std"/>
              </a:rPr>
              <a:t>Unternehmen</a:t>
            </a:r>
            <a:r>
              <a:rPr lang="fr-FR" sz="2900" i="1" dirty="0" smtClean="0">
                <a:solidFill>
                  <a:srgbClr val="000000"/>
                </a:solidFill>
                <a:latin typeface="Neo Tech Std"/>
                <a:ea typeface="Calibri"/>
                <a:cs typeface="Neo Tech Std"/>
              </a:rPr>
              <a:t> des </a:t>
            </a:r>
            <a:r>
              <a:rPr lang="fr-FR" sz="2900" i="1" dirty="0" err="1" smtClean="0">
                <a:solidFill>
                  <a:srgbClr val="000000"/>
                </a:solidFill>
                <a:latin typeface="Neo Tech Std"/>
                <a:ea typeface="Calibri"/>
                <a:cs typeface="Neo Tech Std"/>
              </a:rPr>
              <a:t>Oberrheins</a:t>
            </a:r>
            <a:endParaRPr lang="fr-FR" sz="2900" baseline="30000" dirty="0" smtClean="0">
              <a:latin typeface="Neo Tech Std"/>
              <a:cs typeface="Neo Tech Std"/>
            </a:endParaRPr>
          </a:p>
          <a:p>
            <a:pPr marL="0" indent="0">
              <a:buNone/>
            </a:pPr>
            <a:r>
              <a:rPr lang="fr-FR" sz="3600" dirty="0" smtClean="0">
                <a:latin typeface="Neo Tech Std Medium"/>
              </a:rPr>
              <a:t> </a:t>
            </a:r>
            <a:r>
              <a:rPr lang="fr-FR" sz="1700" dirty="0" smtClean="0">
                <a:latin typeface="Neo Tech Std Medium"/>
              </a:rPr>
              <a:t> </a:t>
            </a:r>
            <a:endParaRPr lang="fr-FR" sz="2600" dirty="0" smtClean="0">
              <a:solidFill>
                <a:schemeClr val="accent5">
                  <a:lumMod val="75000"/>
                </a:schemeClr>
              </a:solidFill>
              <a:latin typeface="Neo Tech Std Medium"/>
            </a:endParaRPr>
          </a:p>
          <a:p>
            <a:pPr marL="0" indent="0">
              <a:buNone/>
            </a:pPr>
            <a:endParaRPr lang="fr-FR" sz="2400" dirty="0">
              <a:latin typeface="Neo Tech Std Medium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550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526950" y="1179174"/>
            <a:ext cx="5209409" cy="842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baseline="30000" dirty="0">
                <a:solidFill>
                  <a:schemeClr val="accent5">
                    <a:lumMod val="75000"/>
                  </a:schemeClr>
                </a:solidFill>
                <a:latin typeface="Neo Tech Std Medium"/>
                <a:cs typeface="Neo Tech Std Medium"/>
              </a:rPr>
              <a:t>Modalités pratiques du dépôt des candidatures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866056" y="2215811"/>
            <a:ext cx="7277944" cy="3910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aseline="30000" dirty="0">
                <a:latin typeface="Neo Tech Std Medium"/>
              </a:rPr>
              <a:t>Les dossiers de candidature devront être composés d’une partie décrivant la </a:t>
            </a:r>
            <a:r>
              <a:rPr lang="fr-FR" baseline="30000" dirty="0" smtClean="0">
                <a:latin typeface="Neo Tech Std Medium"/>
              </a:rPr>
              <a:t>motivation ainsi </a:t>
            </a:r>
            <a:r>
              <a:rPr lang="fr-FR" baseline="30000" dirty="0">
                <a:latin typeface="Neo Tech Std Medium"/>
              </a:rPr>
              <a:t>que les qualifications et expériences de l’entreprise en lien avec la consultation et</a:t>
            </a:r>
          </a:p>
          <a:p>
            <a:pPr marL="0" indent="0">
              <a:buNone/>
            </a:pPr>
            <a:r>
              <a:rPr lang="fr-FR" baseline="30000" dirty="0">
                <a:latin typeface="Neo Tech Std Medium"/>
              </a:rPr>
              <a:t>d’un devis.</a:t>
            </a:r>
          </a:p>
          <a:p>
            <a:pPr marL="0" indent="0">
              <a:buNone/>
            </a:pPr>
            <a:endParaRPr lang="fr-FR" baseline="30000" dirty="0">
              <a:latin typeface="Neo Tech Std Medium"/>
            </a:endParaRPr>
          </a:p>
          <a:p>
            <a:pPr marL="0" indent="0">
              <a:buNone/>
            </a:pPr>
            <a:r>
              <a:rPr lang="fr-FR" baseline="30000" dirty="0">
                <a:latin typeface="Neo Tech Std Medium"/>
              </a:rPr>
              <a:t>Les candidatures sont à déposer en version électronique à l’adresse suivante :</a:t>
            </a:r>
          </a:p>
          <a:p>
            <a:pPr marL="0" indent="0">
              <a:buNone/>
            </a:pPr>
            <a:r>
              <a:rPr lang="fr-FR" baseline="30000" dirty="0" smtClean="0">
                <a:latin typeface="Neo Tech Std Medium"/>
                <a:hlinkClick r:id="rId2"/>
              </a:rPr>
              <a:t>Vincent.leridez@insa-strasbourg.fr</a:t>
            </a:r>
            <a:r>
              <a:rPr lang="fr-FR" baseline="30000" dirty="0" smtClean="0">
                <a:latin typeface="Neo Tech Std Medium"/>
              </a:rPr>
              <a:t> </a:t>
            </a:r>
            <a:endParaRPr lang="fr-FR" baseline="30000" dirty="0">
              <a:latin typeface="Neo Tech Std Medium"/>
            </a:endParaRPr>
          </a:p>
          <a:p>
            <a:pPr marL="0" indent="0">
              <a:buNone/>
            </a:pPr>
            <a:r>
              <a:rPr lang="fr-FR" baseline="30000" dirty="0">
                <a:latin typeface="Neo Tech Std Medium"/>
              </a:rPr>
              <a:t>La date limite de dépôt des candidatures est fixée au </a:t>
            </a:r>
            <a:r>
              <a:rPr lang="fr-FR" baseline="30000" dirty="0" smtClean="0">
                <a:latin typeface="Neo Tech Std Medium"/>
              </a:rPr>
              <a:t>07 janvier 2019 </a:t>
            </a:r>
            <a:r>
              <a:rPr lang="fr-FR" baseline="30000" dirty="0" smtClean="0">
                <a:latin typeface="Neo Tech Std Medium"/>
              </a:rPr>
              <a:t>à 12h00</a:t>
            </a:r>
            <a:r>
              <a:rPr lang="fr-FR" baseline="30000" dirty="0">
                <a:latin typeface="Neo Tech Std Medium"/>
              </a:rPr>
              <a:t>.</a:t>
            </a:r>
          </a:p>
          <a:p>
            <a:endParaRPr lang="fr-FR" dirty="0">
              <a:latin typeface="Neo Tech Std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60300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526950" y="1179174"/>
            <a:ext cx="5209409" cy="842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baseline="30000" dirty="0" smtClean="0">
                <a:solidFill>
                  <a:schemeClr val="accent5">
                    <a:lumMod val="75000"/>
                  </a:schemeClr>
                </a:solidFill>
                <a:latin typeface="Neo Tech Std Medium"/>
                <a:cs typeface="Neo Tech Std Medium"/>
              </a:rPr>
              <a:t>Procédures de sélection et contact</a:t>
            </a:r>
            <a:endParaRPr lang="fr-FR" baseline="30000" dirty="0">
              <a:solidFill>
                <a:schemeClr val="accent5">
                  <a:lumMod val="75000"/>
                </a:schemeClr>
              </a:solidFill>
              <a:latin typeface="Neo Tech Std Medium"/>
              <a:cs typeface="Neo Tech Std Medium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866056" y="2215811"/>
            <a:ext cx="7277944" cy="39103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aseline="30000" dirty="0">
                <a:latin typeface="Neo Tech Std Medium"/>
              </a:rPr>
              <a:t> L’examen des offres et la publication des résultats se feront le </a:t>
            </a:r>
            <a:r>
              <a:rPr lang="fr-FR" baseline="30000" dirty="0" smtClean="0">
                <a:latin typeface="Neo Tech Std Medium"/>
              </a:rPr>
              <a:t>mardi 8 </a:t>
            </a:r>
            <a:r>
              <a:rPr lang="fr-FR" baseline="30000">
                <a:latin typeface="Neo Tech Std Medium"/>
              </a:rPr>
              <a:t>janvier </a:t>
            </a:r>
            <a:r>
              <a:rPr lang="fr-FR" baseline="30000" smtClean="0">
                <a:latin typeface="Neo Tech Std Medium"/>
              </a:rPr>
              <a:t>2019 en </a:t>
            </a:r>
            <a:r>
              <a:rPr lang="fr-FR" baseline="30000" dirty="0" smtClean="0">
                <a:latin typeface="Neo Tech Std Medium"/>
              </a:rPr>
              <a:t>début de </a:t>
            </a:r>
            <a:r>
              <a:rPr lang="fr-FR" baseline="30000" dirty="0">
                <a:latin typeface="Neo Tech Std Medium"/>
              </a:rPr>
              <a:t>journée.</a:t>
            </a:r>
          </a:p>
          <a:p>
            <a:pPr marL="0" indent="0">
              <a:buNone/>
            </a:pPr>
            <a:r>
              <a:rPr lang="fr-FR" baseline="30000" dirty="0">
                <a:latin typeface="Neo Tech Std Medium"/>
              </a:rPr>
              <a:t>En cas de besoin, les prestataires les plus qualifiés seront invités à un entretien qui </a:t>
            </a:r>
            <a:r>
              <a:rPr lang="fr-FR" baseline="30000" dirty="0" smtClean="0">
                <a:latin typeface="Neo Tech Std Medium"/>
              </a:rPr>
              <a:t>aura lieu </a:t>
            </a:r>
            <a:r>
              <a:rPr lang="fr-FR" baseline="30000" dirty="0">
                <a:latin typeface="Neo Tech Std Medium"/>
              </a:rPr>
              <a:t>à l’INSA de Strasbourg. Les entretiens pourraient être précédés d’une mise </a:t>
            </a:r>
            <a:r>
              <a:rPr lang="fr-FR" baseline="30000" dirty="0" smtClean="0">
                <a:latin typeface="Neo Tech Std Medium"/>
              </a:rPr>
              <a:t>en situation </a:t>
            </a:r>
            <a:r>
              <a:rPr lang="fr-FR" baseline="30000" dirty="0">
                <a:latin typeface="Neo Tech Std Medium"/>
              </a:rPr>
              <a:t>professionnelle.</a:t>
            </a:r>
          </a:p>
          <a:p>
            <a:pPr marL="0" indent="0">
              <a:buNone/>
            </a:pPr>
            <a:endParaRPr lang="fr-FR" baseline="30000" dirty="0" smtClean="0">
              <a:latin typeface="Neo Tech Std Medium"/>
            </a:endParaRPr>
          </a:p>
          <a:p>
            <a:pPr marL="0" indent="0">
              <a:buNone/>
            </a:pPr>
            <a:r>
              <a:rPr lang="fr-FR" baseline="30000" dirty="0" smtClean="0">
                <a:latin typeface="Neo Tech Std Medium"/>
              </a:rPr>
              <a:t>Pour </a:t>
            </a:r>
            <a:r>
              <a:rPr lang="fr-FR" baseline="30000" dirty="0">
                <a:latin typeface="Neo Tech Std Medium"/>
              </a:rPr>
              <a:t>tout renseignement complémentaire vous pouvez vous adresser à M. </a:t>
            </a:r>
            <a:r>
              <a:rPr lang="fr-FR" baseline="30000" dirty="0" smtClean="0">
                <a:latin typeface="Neo Tech Std Medium"/>
              </a:rPr>
              <a:t>Vincent LERIDEZ</a:t>
            </a:r>
            <a:r>
              <a:rPr lang="fr-FR" baseline="30000" dirty="0">
                <a:latin typeface="Neo Tech Std Medium"/>
              </a:rPr>
              <a:t>, Responsable administratif à la Direction de la Recherche.</a:t>
            </a:r>
          </a:p>
          <a:p>
            <a:pPr marL="0" indent="0">
              <a:buNone/>
            </a:pPr>
            <a:r>
              <a:rPr lang="fr-FR" baseline="30000" dirty="0">
                <a:latin typeface="Neo Tech Std Medium"/>
              </a:rPr>
              <a:t>Courriel: </a:t>
            </a:r>
            <a:r>
              <a:rPr lang="fr-FR" baseline="30000" dirty="0" smtClean="0">
                <a:latin typeface="Neo Tech Std Medium"/>
                <a:hlinkClick r:id="rId2"/>
              </a:rPr>
              <a:t>vincent.leridez@insa-strasbourg.fr</a:t>
            </a:r>
            <a:r>
              <a:rPr lang="fr-FR" baseline="30000" dirty="0" smtClean="0">
                <a:latin typeface="Neo Tech Std Medium"/>
              </a:rPr>
              <a:t>   </a:t>
            </a:r>
            <a:r>
              <a:rPr lang="fr-FR" baseline="30000" dirty="0">
                <a:latin typeface="Neo Tech Std Medium"/>
              </a:rPr>
              <a:t>(de préférence)</a:t>
            </a:r>
          </a:p>
          <a:p>
            <a:pPr marL="0" indent="0">
              <a:buNone/>
            </a:pPr>
            <a:r>
              <a:rPr lang="fr-FR" baseline="30000" dirty="0">
                <a:latin typeface="Neo Tech Std Medium"/>
              </a:rPr>
              <a:t>Téléphone : 03 88 14 47 24</a:t>
            </a:r>
          </a:p>
        </p:txBody>
      </p:sp>
    </p:spTree>
    <p:extLst>
      <p:ext uri="{BB962C8B-B14F-4D97-AF65-F5344CB8AC3E}">
        <p14:creationId xmlns:p14="http://schemas.microsoft.com/office/powerpoint/2010/main" val="2868439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740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269</Words>
  <Application>Microsoft Office PowerPoint</Application>
  <PresentationFormat>Affichage à l'écran (4:3)</PresentationFormat>
  <Paragraphs>39</Paragraphs>
  <Slides>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      Appel à Manifestation d’Intérêt            Consultation pour prestation de             Communication  </vt:lpstr>
      <vt:lpstr>Présentation PowerPoint</vt:lpstr>
      <vt:lpstr>                                       Consultation pour prestation de communication                                         de supports didactiques d’un projet INTERREG                                      Rhin Supérieur (actions 6.1 et 6.2) 10/12/18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BBCom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Bernadette Bayle</dc:creator>
  <cp:lastModifiedBy>LERIDEZ Vincent</cp:lastModifiedBy>
  <cp:revision>52</cp:revision>
  <cp:lastPrinted>2018-12-07T16:16:58Z</cp:lastPrinted>
  <dcterms:created xsi:type="dcterms:W3CDTF">2016-04-20T14:56:35Z</dcterms:created>
  <dcterms:modified xsi:type="dcterms:W3CDTF">2018-12-14T11:41:58Z</dcterms:modified>
</cp:coreProperties>
</file>